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EAB48A-262E-428B-8844-D5B272537507}" type="datetimeFigureOut">
              <a:rPr lang="cs-CZ" smtClean="0"/>
              <a:t>5. 5. 2014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0C0EB4-AAE8-4EC4-9652-5909E12F1B4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effectLst/>
              </a:rPr>
              <a:t>The</a:t>
            </a:r>
            <a:r>
              <a:rPr lang="cs-CZ" dirty="0" smtClean="0">
                <a:effectLst/>
              </a:rPr>
              <a:t> Anthem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6000" dirty="0" err="1" smtClean="0">
                <a:effectLst/>
              </a:rPr>
              <a:t>Of</a:t>
            </a:r>
            <a:r>
              <a:rPr lang="cs-CZ" sz="6000" dirty="0" smtClean="0">
                <a:effectLst/>
              </a:rPr>
              <a:t> </a:t>
            </a:r>
            <a:r>
              <a:rPr lang="cs-CZ" sz="6000" dirty="0" err="1" smtClean="0">
                <a:effectLst/>
              </a:rPr>
              <a:t>The</a:t>
            </a:r>
            <a:r>
              <a:rPr lang="cs-CZ" sz="6000" dirty="0" smtClean="0">
                <a:effectLst/>
              </a:rPr>
              <a:t> Czech </a:t>
            </a:r>
            <a:r>
              <a:rPr lang="cs-CZ" sz="6000" dirty="0">
                <a:effectLst/>
              </a:rPr>
              <a:t>Republic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8875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0299" y="2060848"/>
            <a:ext cx="5167556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song comes from the play </a:t>
            </a:r>
            <a:r>
              <a:rPr lang="en-US" dirty="0" smtClean="0"/>
              <a:t>J</a:t>
            </a:r>
            <a:r>
              <a:rPr lang="cs-CZ" dirty="0" err="1" smtClean="0"/>
              <a:t>osef</a:t>
            </a:r>
            <a:r>
              <a:rPr lang="cs-CZ" dirty="0" smtClean="0"/>
              <a:t> </a:t>
            </a:r>
            <a:r>
              <a:rPr lang="en-US" dirty="0" smtClean="0"/>
              <a:t>K</a:t>
            </a:r>
            <a:r>
              <a:rPr lang="cs-CZ" dirty="0" err="1" smtClean="0"/>
              <a:t>ajetán</a:t>
            </a:r>
            <a:r>
              <a:rPr lang="en-US" dirty="0" smtClean="0"/>
              <a:t> </a:t>
            </a:r>
            <a:r>
              <a:rPr lang="en-US" dirty="0" err="1"/>
              <a:t>Tyl</a:t>
            </a:r>
            <a:r>
              <a:rPr lang="en-US" dirty="0"/>
              <a:t>: </a:t>
            </a:r>
            <a:r>
              <a:rPr lang="en-US" dirty="0" smtClean="0"/>
              <a:t>Fidlovačka</a:t>
            </a:r>
            <a:r>
              <a:rPr lang="cs-CZ" dirty="0" smtClean="0"/>
              <a:t> aneb Žádný hněv a žádná rvačka</a:t>
            </a:r>
            <a:r>
              <a:rPr lang="en-US" dirty="0" smtClean="0"/>
              <a:t>, </a:t>
            </a:r>
            <a:r>
              <a:rPr lang="en-US" dirty="0"/>
              <a:t>first mentioned in Prague on </a:t>
            </a:r>
            <a:r>
              <a:rPr lang="en-US" dirty="0" smtClean="0"/>
              <a:t>21</a:t>
            </a:r>
            <a:r>
              <a:rPr lang="cs-CZ" dirty="0" smtClean="0"/>
              <a:t>st</a:t>
            </a:r>
            <a:r>
              <a:rPr lang="en-US" dirty="0" smtClean="0"/>
              <a:t> December</a:t>
            </a:r>
            <a:r>
              <a:rPr lang="cs-CZ" dirty="0" smtClean="0"/>
              <a:t> in </a:t>
            </a:r>
            <a:r>
              <a:rPr lang="en-US" dirty="0" smtClean="0"/>
              <a:t> </a:t>
            </a:r>
            <a:r>
              <a:rPr lang="en-US" dirty="0"/>
              <a:t>1834. 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c</a:t>
            </a:r>
            <a:r>
              <a:rPr lang="en-US" dirty="0" err="1" smtClean="0"/>
              <a:t>omposed</a:t>
            </a:r>
            <a:r>
              <a:rPr lang="en-US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en-US" dirty="0" smtClean="0"/>
              <a:t>the </a:t>
            </a:r>
            <a:r>
              <a:rPr lang="en-US" dirty="0"/>
              <a:t>music </a:t>
            </a:r>
            <a:r>
              <a:rPr lang="cs-CZ" dirty="0" err="1" smtClean="0"/>
              <a:t>of</a:t>
            </a:r>
            <a:r>
              <a:rPr lang="en-US" dirty="0" smtClean="0"/>
              <a:t> Fran</a:t>
            </a:r>
            <a:r>
              <a:rPr lang="cs-CZ" dirty="0" err="1" smtClean="0"/>
              <a:t>tišek</a:t>
            </a:r>
            <a:r>
              <a:rPr lang="en-US" dirty="0" smtClean="0"/>
              <a:t> </a:t>
            </a:r>
            <a:r>
              <a:rPr lang="en-US" dirty="0" err="1"/>
              <a:t>Škroup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He quickly became popular and gained the status of national songs.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Bohemia </a:t>
            </a:r>
            <a:r>
              <a:rPr lang="en-US" dirty="0"/>
              <a:t>was thus the first country to have a </a:t>
            </a:r>
            <a:r>
              <a:rPr lang="cs-CZ" dirty="0" err="1" smtClean="0"/>
              <a:t>theatrical</a:t>
            </a:r>
            <a:r>
              <a:rPr lang="cs-CZ" dirty="0" smtClean="0"/>
              <a:t> hit as a </a:t>
            </a:r>
            <a:r>
              <a:rPr lang="cs-CZ" dirty="0" err="1" smtClean="0"/>
              <a:t>national</a:t>
            </a:r>
            <a:r>
              <a:rPr lang="cs-CZ" dirty="0" smtClean="0"/>
              <a:t> anthem.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Hymn </a:t>
            </a:r>
            <a:r>
              <a:rPr lang="cs-CZ" dirty="0" err="1" smtClean="0"/>
              <a:t>is</a:t>
            </a:r>
            <a:r>
              <a:rPr lang="en-US" dirty="0" smtClean="0"/>
              <a:t> </a:t>
            </a:r>
            <a:r>
              <a:rPr lang="en-US" dirty="0"/>
              <a:t>only the first verse of the song; the second is almost unknown today.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6" b="96098" l="9091" r="90260">
                        <a14:foregroundMark x1="79221" y1="45366" x2="79221" y2="45366"/>
                        <a14:foregroundMark x1="12987" y1="44878" x2="12987" y2="44878"/>
                        <a14:foregroundMark x1="87662" y1="46829" x2="87662" y2="46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2" y="1628800"/>
            <a:ext cx="308184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66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0">
        <p14:vortex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88840"/>
            <a:ext cx="5544615" cy="4752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verse of the song </a:t>
            </a:r>
            <a:r>
              <a:rPr lang="cs-CZ" dirty="0" smtClean="0"/>
              <a:t>„Kde domov můj“ </a:t>
            </a:r>
            <a:r>
              <a:rPr lang="en-US" dirty="0" smtClean="0"/>
              <a:t>is </a:t>
            </a:r>
            <a:r>
              <a:rPr lang="en-US" dirty="0"/>
              <a:t>the Czech national anthem. </a:t>
            </a:r>
            <a:endParaRPr lang="cs-CZ" dirty="0" smtClean="0"/>
          </a:p>
          <a:p>
            <a:r>
              <a:rPr lang="en-US" dirty="0" smtClean="0"/>
              <a:t>It </a:t>
            </a:r>
            <a:r>
              <a:rPr lang="en-US" dirty="0"/>
              <a:t>is used by the dissolution of Czechoslovakia at the end of 1992, already in 1990, it was officially declared the anthem for the Czech Republic within the Federation. </a:t>
            </a:r>
            <a:endParaRPr lang="cs-CZ" dirty="0" smtClean="0"/>
          </a:p>
          <a:p>
            <a:r>
              <a:rPr lang="en-US" dirty="0" smtClean="0"/>
              <a:t>Before </a:t>
            </a:r>
            <a:r>
              <a:rPr lang="en-US" dirty="0"/>
              <a:t>the split also created the first part of the Czechoslovak national anthem, followed by the first verse of the current Slovak anthem </a:t>
            </a:r>
            <a:r>
              <a:rPr lang="en-US" dirty="0" smtClean="0"/>
              <a:t>(</a:t>
            </a:r>
            <a:r>
              <a:rPr lang="cs-CZ" dirty="0" smtClean="0"/>
              <a:t>„Nad Tatrou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blýska</a:t>
            </a:r>
            <a:r>
              <a:rPr lang="cs-CZ" dirty="0" smtClean="0"/>
              <a:t>“</a:t>
            </a:r>
            <a:r>
              <a:rPr lang="en-US" dirty="0" smtClean="0"/>
              <a:t>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Czechoslovakia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83086"/>
            <a:ext cx="3096344" cy="20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0">
        <p14:vortex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anthem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2492896"/>
            <a:ext cx="3803904" cy="421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Kde domov můj,</a:t>
            </a:r>
            <a:br>
              <a:rPr lang="cs-CZ" dirty="0"/>
            </a:br>
            <a:r>
              <a:rPr lang="cs-CZ" dirty="0"/>
              <a:t>kde domov můj.</a:t>
            </a:r>
            <a:br>
              <a:rPr lang="cs-CZ" dirty="0"/>
            </a:br>
            <a:r>
              <a:rPr lang="cs-CZ" dirty="0"/>
              <a:t>Voda hučí po lučinách,</a:t>
            </a:r>
            <a:br>
              <a:rPr lang="cs-CZ" dirty="0"/>
            </a:br>
            <a:r>
              <a:rPr lang="cs-CZ" dirty="0"/>
              <a:t>bory šumí po skalinách.</a:t>
            </a:r>
            <a:br>
              <a:rPr lang="cs-CZ" dirty="0"/>
            </a:br>
            <a:r>
              <a:rPr lang="cs-CZ" dirty="0"/>
              <a:t>V sadě skví se jara květ</a:t>
            </a:r>
            <a:br>
              <a:rPr lang="cs-CZ" dirty="0"/>
            </a:br>
            <a:r>
              <a:rPr lang="cs-CZ" dirty="0"/>
              <a:t>zemský ráj to na pohled!</a:t>
            </a:r>
            <a:br>
              <a:rPr lang="cs-CZ" dirty="0"/>
            </a:br>
            <a:r>
              <a:rPr lang="cs-CZ" dirty="0"/>
              <a:t>A to jest ta krásná </a:t>
            </a:r>
            <a:r>
              <a:rPr lang="cs-CZ" dirty="0" smtClean="0"/>
              <a:t>země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země</a:t>
            </a:r>
            <a:r>
              <a:rPr lang="cs-CZ" dirty="0"/>
              <a:t> česká domov můj!</a:t>
            </a:r>
            <a:br>
              <a:rPr lang="cs-CZ" dirty="0"/>
            </a:br>
            <a:r>
              <a:rPr lang="cs-CZ" dirty="0"/>
              <a:t>Země česká domov můj!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716016" y="2564904"/>
            <a:ext cx="3803904" cy="387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Where is my home</a:t>
            </a:r>
            <a:r>
              <a:rPr lang="en-US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where </a:t>
            </a:r>
            <a:r>
              <a:rPr lang="en-US" sz="2000" dirty="0"/>
              <a:t>is my home</a:t>
            </a:r>
            <a:r>
              <a:rPr lang="en-US" sz="2000" dirty="0" smtClean="0"/>
              <a:t>?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Water </a:t>
            </a:r>
            <a:r>
              <a:rPr lang="en-US" sz="2000" dirty="0"/>
              <a:t>roars across the meadows</a:t>
            </a:r>
            <a:r>
              <a:rPr lang="en-US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Pinewoods </a:t>
            </a:r>
            <a:r>
              <a:rPr lang="en-US" sz="2000" dirty="0"/>
              <a:t>rustle among crags</a:t>
            </a:r>
            <a:r>
              <a:rPr lang="en-US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garden is glorious with spring blossom</a:t>
            </a:r>
            <a:r>
              <a:rPr lang="en-US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Paradise </a:t>
            </a:r>
            <a:r>
              <a:rPr lang="en-US" sz="2000" dirty="0"/>
              <a:t>on earth it is to see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And </a:t>
            </a:r>
            <a:r>
              <a:rPr lang="en-US" sz="2000" dirty="0"/>
              <a:t>this is that beautiful land</a:t>
            </a:r>
            <a:r>
              <a:rPr lang="en-US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Czech land, my home</a:t>
            </a:r>
            <a:r>
              <a:rPr lang="en-US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Czech land, my home.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51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0">
        <p14:vortex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7"/>
            <a:ext cx="8064896" cy="49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česká-hym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920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2"/>
            <a:ext cx="91252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3"/>
            <a:ext cx="9156672" cy="68377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63" y="-82183"/>
            <a:ext cx="9177975" cy="70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484784"/>
            <a:ext cx="7745505" cy="286970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Bank Gothic Md AT" panose="02000604040000020004" pitchFamily="2" charset="0"/>
              </a:rPr>
              <a:t>            </a:t>
            </a:r>
            <a:r>
              <a:rPr lang="cs-CZ" sz="4000" dirty="0" smtClean="0">
                <a:latin typeface="Bank Gothic Md AT" panose="02000604040000020004" pitchFamily="2" charset="0"/>
              </a:rPr>
              <a:t>Andrea Dvořáková </a:t>
            </a:r>
          </a:p>
          <a:p>
            <a:pPr marL="0" indent="0">
              <a:buNone/>
            </a:pPr>
            <a:r>
              <a:rPr lang="cs-CZ" sz="4000" dirty="0" smtClean="0">
                <a:latin typeface="Bank Gothic Md AT" panose="02000604040000020004" pitchFamily="2" charset="0"/>
              </a:rPr>
              <a:t>      Vendula Hynečková</a:t>
            </a:r>
            <a:endParaRPr lang="cs-CZ" sz="4000" dirty="0">
              <a:latin typeface="Bank Gothic Md AT" panose="02000604040000020004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Prepared</a:t>
            </a:r>
            <a:r>
              <a:rPr lang="cs-CZ" smtClean="0"/>
              <a:t> 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104</TotalTime>
  <Words>256</Words>
  <Application>Microsoft Office PowerPoint</Application>
  <PresentationFormat>Předvádění na obrazovce (4:3)</PresentationFormat>
  <Paragraphs>29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Bank Gothic Md AT</vt:lpstr>
      <vt:lpstr>Book Antiqua</vt:lpstr>
      <vt:lpstr>Wingdings</vt:lpstr>
      <vt:lpstr>Tvrdý obal</vt:lpstr>
      <vt:lpstr>The Anthem</vt:lpstr>
      <vt:lpstr>History</vt:lpstr>
      <vt:lpstr>Czechoslovakia</vt:lpstr>
      <vt:lpstr>The words of the anthem</vt:lpstr>
      <vt:lpstr>Prezentace aplikace PowerPoint</vt:lpstr>
      <vt:lpstr>Prezentace aplikace PowerPoint</vt:lpstr>
      <vt:lpstr>Prepared 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Anthem</dc:title>
  <dc:creator>Andrea Dvořáková</dc:creator>
  <cp:lastModifiedBy>Hana Cholevová</cp:lastModifiedBy>
  <cp:revision>14</cp:revision>
  <dcterms:created xsi:type="dcterms:W3CDTF">2014-04-25T09:25:39Z</dcterms:created>
  <dcterms:modified xsi:type="dcterms:W3CDTF">2014-05-05T05:03:58Z</dcterms:modified>
</cp:coreProperties>
</file>